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2"/>
    <p:sldId id="271" r:id="rId3"/>
    <p:sldId id="273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76" r:id="rId13"/>
    <p:sldId id="286" r:id="rId14"/>
    <p:sldId id="285" r:id="rId15"/>
    <p:sldId id="284" r:id="rId16"/>
    <p:sldId id="292" r:id="rId17"/>
    <p:sldId id="289" r:id="rId18"/>
    <p:sldId id="288" r:id="rId19"/>
    <p:sldId id="287" r:id="rId20"/>
    <p:sldId id="293" r:id="rId21"/>
    <p:sldId id="294" r:id="rId22"/>
    <p:sldId id="295" r:id="rId23"/>
    <p:sldId id="296" r:id="rId24"/>
    <p:sldId id="297" r:id="rId25"/>
    <p:sldId id="290" r:id="rId26"/>
    <p:sldId id="291" r:id="rId27"/>
    <p:sldId id="29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69" y="3364787"/>
            <a:ext cx="2937016" cy="2854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62" y="626450"/>
            <a:ext cx="11302876" cy="92393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3763" y="1845734"/>
            <a:ext cx="11302876" cy="402336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b="1"/>
            </a:lvl1pPr>
            <a:lvl2pPr marL="487045" indent="-285750">
              <a:lnSpc>
                <a:spcPct val="100000"/>
              </a:lnSpc>
              <a:buFont typeface="Wingdings" panose="05000000000000000000" pitchFamily="2" charset="2"/>
              <a:buChar char="l"/>
              <a:defRPr b="0"/>
            </a:lvl2pPr>
            <a:lvl3pPr marL="669925" indent="-285750">
              <a:buFont typeface="Wingdings" panose="05000000000000000000" pitchFamily="2" charset="2"/>
              <a:buChar char="p"/>
              <a:defRPr b="0"/>
            </a:lvl3pPr>
            <a:lvl4pPr marL="852805" indent="-285750">
              <a:buFont typeface="Wingdings" panose="05000000000000000000" pitchFamily="2" charset="2"/>
              <a:buChar char="l"/>
              <a:defRPr b="0"/>
            </a:lvl4pPr>
            <a:lvl5pPr marL="932815" indent="-182880">
              <a:buFont typeface="Arial" panose="020B0604020202020204" pitchFamily="34" charset="0"/>
              <a:buChar char="•"/>
              <a:defRPr b="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8" y="3573016"/>
            <a:ext cx="3500553" cy="264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764705"/>
            <a:ext cx="10058400" cy="97265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80" y="1845735"/>
            <a:ext cx="4937760" cy="4023360"/>
          </a:xfrm>
        </p:spPr>
        <p:txBody>
          <a:bodyPr/>
          <a:lstStyle>
            <a:lvl1pPr>
              <a:defRPr b="1"/>
            </a:lvl1pPr>
            <a:lvl2pPr marL="384175" indent="-182880">
              <a:lnSpc>
                <a:spcPct val="100000"/>
              </a:lnSpc>
              <a:buFont typeface="Wingdings" panose="05000000000000000000" pitchFamily="2" charset="2"/>
              <a:buChar char="l"/>
              <a:defRPr/>
            </a:lvl2pPr>
            <a:lvl3pPr marL="567055" indent="-182880">
              <a:buFont typeface="Wingdings" panose="05000000000000000000" pitchFamily="2" charset="2"/>
              <a:buChar char="p"/>
              <a:defRPr/>
            </a:lvl3pPr>
            <a:lvl4pPr marL="749935" indent="-182880">
              <a:buFont typeface="Wingdings" panose="05000000000000000000" pitchFamily="2" charset="2"/>
              <a:buChar char="l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7"/>
            <a:ext cx="4937760" cy="4023359"/>
          </a:xfrm>
        </p:spPr>
        <p:txBody>
          <a:bodyPr/>
          <a:lstStyle>
            <a:lvl1pPr marL="91440" indent="-91440">
              <a:defRPr lang="zh-CN" altLang="en-US" sz="20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295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4175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None/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defRPr lang="zh-CN" alt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lvl="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CN" altLang="en-US" dirty="0" smtClean="0"/>
              <a:t>编辑母版文本样式</a:t>
            </a:r>
          </a:p>
          <a:p>
            <a:pPr marL="384175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第二级</a:t>
            </a:r>
          </a:p>
          <a:p>
            <a:pPr marL="567055" lvl="2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dirty="0" smtClean="0"/>
              <a:t>第三级</a:t>
            </a:r>
          </a:p>
          <a:p>
            <a:pPr marL="749935" lvl="3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/>
              <a:t>第四级</a:t>
            </a:r>
          </a:p>
          <a:p>
            <a:pPr marL="932815" lvl="4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</a:pPr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764705"/>
            <a:ext cx="10058400" cy="90064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31" y="0"/>
            <a:ext cx="12095512" cy="786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5954"/>
            <a:ext cx="12095512" cy="786384"/>
            <a:chOff x="-1019817" y="2702935"/>
            <a:chExt cx="9071634" cy="78638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817" y="2928473"/>
              <a:ext cx="9071634" cy="33530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65" y="2702935"/>
              <a:ext cx="780288" cy="7863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764705"/>
            <a:ext cx="10058400" cy="972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A027C3-7DC3-4A4C-8A01-1A1684FEC036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24DB2-D782-433C-839A-4ABBB6B076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49831" y="-4470"/>
            <a:ext cx="12095512" cy="786384"/>
            <a:chOff x="36183" y="3035807"/>
            <a:chExt cx="9071634" cy="786384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3" y="3261345"/>
              <a:ext cx="9071634" cy="33530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616" y="3035807"/>
              <a:ext cx="780288" cy="78638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925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p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l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model.cn/classroom/course/detail?&amp;id=5fd22ac1af9564c826c0c23f&amp;activeKey=info" TargetMode="External"/><Relationship Id="rId2" Type="http://schemas.openxmlformats.org/officeDocument/2006/relationships/hyperlink" Target="https://www.runoob.com/python/python-tutoria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9390" y="1340768"/>
            <a:ext cx="8503096" cy="1828800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第</a:t>
            </a:r>
            <a:r>
              <a:rPr lang="en-US" altLang="zh-CN" sz="6600" dirty="0"/>
              <a:t>1</a:t>
            </a:r>
            <a:r>
              <a:rPr lang="zh-CN" altLang="en-US" sz="6600" dirty="0"/>
              <a:t>章 古典</a:t>
            </a:r>
            <a:r>
              <a:rPr lang="zh-CN" altLang="en-US" sz="6600" dirty="0" smtClean="0"/>
              <a:t>密码学编程</a:t>
            </a:r>
            <a:endParaRPr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密码学：不仅仅是保密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表代换密码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2" y="2005513"/>
            <a:ext cx="7211816" cy="4022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表代换密码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4"/>
            <a:ext cx="9771765" cy="4023360"/>
          </a:xfrm>
        </p:spPr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1" y="1762018"/>
            <a:ext cx="8786877" cy="4458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置换</a:t>
            </a:r>
            <a:r>
              <a:rPr lang="zh-CN" altLang="en-US" dirty="0" smtClean="0"/>
              <a:t>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3" y="1778319"/>
            <a:ext cx="8925897" cy="442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置换密码示例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0" y="1882223"/>
            <a:ext cx="7751650" cy="41923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r>
              <a:rPr lang="en-US" altLang="zh-CN" dirty="0" smtClean="0"/>
              <a:t>1—</a:t>
            </a:r>
            <a:r>
              <a:rPr lang="zh-CN" altLang="en-US" dirty="0" smtClean="0"/>
              <a:t>生成代换表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9" y="1770941"/>
            <a:ext cx="8085761" cy="45727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编程基本知识点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63" y="1845733"/>
            <a:ext cx="11302876" cy="443691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函数的定义：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lvl="1"/>
            <a:r>
              <a:rPr lang="zh-CN" altLang="en-US" dirty="0"/>
              <a:t>完成特定功能的一组语句（语句块） ，可以直接被另一段程序或代码引用的程序或代码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函数的作用：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</a:t>
            </a:r>
            <a:r>
              <a:rPr lang="zh-CN" altLang="en-US" dirty="0"/>
              <a:t>应用的模块性，减少代码的</a:t>
            </a:r>
            <a:r>
              <a:rPr lang="zh-CN" altLang="en-US" dirty="0" smtClean="0"/>
              <a:t>冗余</a:t>
            </a:r>
            <a:endParaRPr lang="en-US" altLang="zh-CN" dirty="0" smtClean="0"/>
          </a:p>
          <a:p>
            <a:pPr lvl="1"/>
            <a:r>
              <a:rPr lang="zh-CN" altLang="en-US" dirty="0"/>
              <a:t>而且有利于后期的代码</a:t>
            </a:r>
            <a:r>
              <a:rPr lang="zh-CN" altLang="en-US" dirty="0" smtClean="0"/>
              <a:t>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使用函数可以</a:t>
            </a:r>
            <a:r>
              <a:rPr lang="zh-CN" altLang="en-US" dirty="0"/>
              <a:t>将整个流程分解成一个一个的子任务，实现模块化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中定义函数：</a:t>
            </a:r>
            <a:endParaRPr lang="en-US" altLang="zh-CN" dirty="0" smtClean="0"/>
          </a:p>
          <a:p>
            <a:pPr marL="384175" lvl="2" indent="0">
              <a:buNone/>
            </a:pPr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zh-CN" altLang="en-US" dirty="0"/>
              <a:t>函数名（</a:t>
            </a:r>
            <a:r>
              <a:rPr lang="en-US" altLang="zh-CN" dirty="0"/>
              <a:t>[</a:t>
            </a:r>
            <a:r>
              <a:rPr lang="zh-CN" altLang="en-US" dirty="0"/>
              <a:t>参数</a:t>
            </a:r>
            <a:r>
              <a:rPr lang="en-US" altLang="zh-CN" dirty="0"/>
              <a:t>]</a:t>
            </a:r>
            <a:r>
              <a:rPr lang="zh-CN" altLang="en-US" dirty="0"/>
              <a:t>）：</a:t>
            </a:r>
          </a:p>
          <a:p>
            <a:pPr marL="384175" lvl="2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"</a:t>
            </a:r>
            <a:r>
              <a:rPr lang="zh-CN" altLang="en-US" dirty="0"/>
              <a:t>函数</a:t>
            </a:r>
            <a:r>
              <a:rPr lang="en-US" altLang="zh-CN" dirty="0"/>
              <a:t>_</a:t>
            </a:r>
            <a:r>
              <a:rPr lang="zh-CN" altLang="en-US" dirty="0"/>
              <a:t>文档字符串</a:t>
            </a:r>
            <a:r>
              <a:rPr lang="en-US" altLang="zh-CN" dirty="0"/>
              <a:t>"</a:t>
            </a:r>
          </a:p>
          <a:p>
            <a:pPr marL="384175" lvl="2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函数体</a:t>
            </a:r>
          </a:p>
          <a:p>
            <a:pPr marL="384175" lvl="2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return [</a:t>
            </a:r>
            <a:r>
              <a:rPr lang="zh-CN" altLang="en-US" dirty="0"/>
              <a:t>表达式</a:t>
            </a:r>
            <a:r>
              <a:rPr lang="en-US" altLang="zh-CN" dirty="0" smtClean="0"/>
              <a:t>]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786026" y="4221303"/>
            <a:ext cx="72741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、 </a:t>
            </a:r>
            <a:r>
              <a:rPr lang="en-US" altLang="zh-CN" sz="1600" dirty="0" err="1" smtClean="0"/>
              <a:t>def</a:t>
            </a:r>
            <a:r>
              <a:rPr lang="zh-CN" altLang="en-US" sz="1600" dirty="0"/>
              <a:t>关键词开头，后接</a:t>
            </a:r>
            <a:r>
              <a:rPr lang="zh-CN" altLang="en-US" sz="1600" dirty="0" smtClean="0"/>
              <a:t>函数</a:t>
            </a:r>
            <a:r>
              <a:rPr lang="zh-CN" altLang="en-US" sz="1600" dirty="0"/>
              <a:t>名</a:t>
            </a:r>
            <a:r>
              <a:rPr lang="zh-CN" altLang="en-US" sz="1600" dirty="0" smtClean="0"/>
              <a:t>和</a:t>
            </a:r>
            <a:r>
              <a:rPr lang="zh-CN" altLang="en-US" sz="1600" dirty="0"/>
              <a:t>圆括号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/>
              <a:t>、 </a:t>
            </a:r>
            <a:r>
              <a:rPr lang="zh-CN" altLang="en-US" sz="1600" dirty="0" smtClean="0"/>
              <a:t>任何需要传入</a:t>
            </a:r>
            <a:r>
              <a:rPr lang="zh-CN" altLang="en-US" sz="1600" dirty="0"/>
              <a:t>的参数必须放在圆括号</a:t>
            </a:r>
            <a:r>
              <a:rPr lang="zh-CN" altLang="en-US" sz="1600" dirty="0" smtClean="0"/>
              <a:t>中间，定义时为形参，调用时为实参。</a:t>
            </a:r>
            <a:endParaRPr lang="en-US" altLang="zh-CN" sz="1600" dirty="0" smtClean="0"/>
          </a:p>
          <a:p>
            <a:r>
              <a:rPr lang="en-US" altLang="zh-CN" sz="1600" dirty="0" smtClean="0"/>
              <a:t>3</a:t>
            </a:r>
            <a:r>
              <a:rPr lang="zh-CN" altLang="en-US" sz="1600" dirty="0" smtClean="0"/>
              <a:t>、 参数</a:t>
            </a:r>
            <a:r>
              <a:rPr lang="zh-CN" altLang="en-US" sz="1600" dirty="0"/>
              <a:t>可以有多个，也可以没有，但圆括号必须</a:t>
            </a:r>
            <a:r>
              <a:rPr lang="zh-CN" altLang="en-US" sz="1600" dirty="0" smtClean="0"/>
              <a:t>保留</a:t>
            </a:r>
            <a:endParaRPr lang="en-US" altLang="zh-CN" sz="1600" dirty="0" smtClean="0"/>
          </a:p>
          <a:p>
            <a:r>
              <a:rPr lang="en-US" altLang="zh-CN" sz="1600" dirty="0" smtClean="0"/>
              <a:t>4</a:t>
            </a:r>
            <a:r>
              <a:rPr lang="zh-CN" altLang="en-US" sz="1600" dirty="0"/>
              <a:t>、 </a:t>
            </a:r>
            <a:r>
              <a:rPr lang="zh-CN" altLang="en-US" sz="1600" dirty="0" smtClean="0"/>
              <a:t>函数</a:t>
            </a:r>
            <a:r>
              <a:rPr lang="zh-CN" altLang="en-US" sz="1600" dirty="0"/>
              <a:t>内容以冒号开始并且强制</a:t>
            </a:r>
            <a:r>
              <a:rPr lang="zh-CN" altLang="en-US" sz="1600" dirty="0" smtClean="0"/>
              <a:t>缩进</a:t>
            </a:r>
            <a:endParaRPr lang="en-US" altLang="zh-CN" sz="1600" dirty="0" smtClean="0"/>
          </a:p>
          <a:p>
            <a:r>
              <a:rPr lang="en-US" altLang="zh-CN" sz="1600" dirty="0"/>
              <a:t>5</a:t>
            </a:r>
            <a:r>
              <a:rPr lang="zh-CN" altLang="en-US" sz="1600" dirty="0" smtClean="0"/>
              <a:t>、以 </a:t>
            </a:r>
            <a:r>
              <a:rPr lang="en-US" altLang="zh-CN" sz="1600" dirty="0"/>
              <a:t>return [</a:t>
            </a:r>
            <a:r>
              <a:rPr lang="zh-CN" altLang="en-US" sz="1600" dirty="0"/>
              <a:t>表达式</a:t>
            </a:r>
            <a:r>
              <a:rPr lang="en-US" altLang="zh-CN" sz="1600" dirty="0"/>
              <a:t>]</a:t>
            </a:r>
            <a:r>
              <a:rPr lang="zh-CN" altLang="en-US" sz="1600" dirty="0"/>
              <a:t>结束函数，选择性的返回一个值给调用方。不带表达式的</a:t>
            </a:r>
            <a:r>
              <a:rPr lang="en-US" altLang="zh-CN" sz="1600" dirty="0"/>
              <a:t>return </a:t>
            </a:r>
            <a:r>
              <a:rPr lang="zh-CN" altLang="en-US" sz="1600" dirty="0"/>
              <a:t>相当于返回</a:t>
            </a:r>
            <a:r>
              <a:rPr lang="en-US" altLang="zh-CN" sz="1600" dirty="0"/>
              <a:t>none</a:t>
            </a:r>
            <a:r>
              <a:rPr lang="zh-CN" altLang="en-US" sz="1600" dirty="0" smtClean="0"/>
              <a:t>。没有</a:t>
            </a:r>
            <a:r>
              <a:rPr lang="zh-CN" altLang="en-US" sz="1600" dirty="0"/>
              <a:t>返回值</a:t>
            </a:r>
            <a:r>
              <a:rPr lang="zh-CN" altLang="en-US" sz="1600" dirty="0" smtClean="0"/>
              <a:t>，也可以不用</a:t>
            </a:r>
            <a:r>
              <a:rPr lang="en-US" altLang="zh-CN" sz="1600" dirty="0"/>
              <a:t>return</a:t>
            </a:r>
            <a:r>
              <a:rPr lang="zh-CN" altLang="en-US" sz="1600" dirty="0" smtClean="0"/>
              <a:t>。</a:t>
            </a:r>
            <a:r>
              <a:rPr lang="en-US" altLang="zh-CN" sz="1600" dirty="0" smtClean="0"/>
              <a:t>return</a:t>
            </a:r>
            <a:r>
              <a:rPr lang="zh-CN" altLang="en-US" sz="1600" dirty="0"/>
              <a:t>也可以返回多个值，中间以逗号隔开，等同于返回一个元组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dirty="0" smtClean="0"/>
              <a:t>6</a:t>
            </a:r>
            <a:r>
              <a:rPr lang="zh-CN" altLang="en-US" sz="1600" dirty="0" smtClean="0"/>
              <a:t>、 函数只有在调用时被执行；</a:t>
            </a:r>
            <a:r>
              <a:rPr lang="zh-CN" altLang="en-US" sz="1600" dirty="0"/>
              <a:t>： 模块名</a:t>
            </a:r>
            <a:r>
              <a:rPr lang="en-US" altLang="zh-CN" sz="1600" dirty="0"/>
              <a:t>.</a:t>
            </a:r>
            <a:r>
              <a:rPr lang="zh-CN" altLang="en-US" sz="1600" dirty="0"/>
              <a:t>函数</a:t>
            </a:r>
            <a:r>
              <a:rPr lang="zh-CN" altLang="en-US" sz="1600" dirty="0" smtClean="0"/>
              <a:t>名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实参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函数、模块和包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函数是组织好的，可以被重复使用的，用来实现单一或相关功能的代码块。</a:t>
            </a:r>
          </a:p>
          <a:p>
            <a:r>
              <a:rPr lang="zh-CN" altLang="zh-CN" dirty="0"/>
              <a:t>模块是一种以.py为后缀的文件，在.py文件中定义了一些常量和函数。</a:t>
            </a:r>
          </a:p>
          <a:p>
            <a:r>
              <a:rPr lang="zh-CN" altLang="zh-CN" dirty="0"/>
              <a:t>包体现了模块的结构化管理思想，包由众多具有相关功能的模块文件结构化组合形成。</a:t>
            </a:r>
          </a:p>
          <a:p>
            <a:r>
              <a:rPr lang="en-US" altLang="zh-CN" dirty="0"/>
              <a:t>import </a:t>
            </a:r>
            <a:r>
              <a:rPr lang="zh-CN" altLang="en-US" dirty="0"/>
              <a:t>模块名</a:t>
            </a:r>
            <a:r>
              <a:rPr lang="en-US" altLang="zh-CN" dirty="0"/>
              <a:t> as </a:t>
            </a:r>
            <a:r>
              <a:rPr lang="zh-CN" altLang="en-US" dirty="0"/>
              <a:t>别名</a:t>
            </a:r>
          </a:p>
          <a:p>
            <a:r>
              <a:rPr lang="en-US" altLang="zh-CN" dirty="0"/>
              <a:t>from </a:t>
            </a:r>
            <a:r>
              <a:rPr lang="zh-CN" altLang="en-US" dirty="0"/>
              <a:t>模块名</a:t>
            </a:r>
            <a:r>
              <a:rPr lang="en-US" altLang="zh-CN" dirty="0"/>
              <a:t> import </a:t>
            </a:r>
            <a:r>
              <a:rPr lang="zh-CN" altLang="en-US" dirty="0"/>
              <a:t>成员名</a:t>
            </a:r>
            <a:r>
              <a:rPr lang="en-US" altLang="zh-CN" dirty="0"/>
              <a:t> as </a:t>
            </a:r>
            <a:r>
              <a:rPr lang="zh-CN" altLang="en-US" dirty="0"/>
              <a:t>别名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第一章代码</a:t>
            </a:r>
            <a:r>
              <a:rPr lang="zh-CN" altLang="en-US" sz="2800" dirty="0"/>
              <a:t>中自定义了几个函数？分别是哪些？</a:t>
            </a:r>
            <a:endParaRPr lang="en-US" altLang="zh-CN" sz="2800" dirty="0"/>
          </a:p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调用</a:t>
            </a:r>
            <a:r>
              <a:rPr lang="zh-CN" altLang="en-US" sz="2800" dirty="0"/>
              <a:t>了哪些预定义的函数（</a:t>
            </a:r>
            <a:r>
              <a:rPr lang="en-US" altLang="zh-CN" sz="2800" dirty="0"/>
              <a:t>python</a:t>
            </a:r>
            <a:r>
              <a:rPr lang="zh-CN" altLang="en-US" sz="2800" dirty="0"/>
              <a:t>内置模块的函数）</a:t>
            </a: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main()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每个文件（模块）都可以任意写一些没有缩进的代码，并且在载入时自动执行</a:t>
            </a:r>
            <a:r>
              <a:rPr lang="zh-CN" altLang="en-US" b="0" dirty="0" smtClean="0"/>
              <a:t>，</a:t>
            </a:r>
            <a:endParaRPr lang="en-US" altLang="zh-CN" b="0" dirty="0" smtClean="0"/>
          </a:p>
          <a:p>
            <a:r>
              <a:rPr lang="zh-CN" altLang="en-US" b="0" dirty="0" smtClean="0"/>
              <a:t>为了</a:t>
            </a:r>
            <a:r>
              <a:rPr lang="zh-CN" altLang="en-US" b="0" dirty="0"/>
              <a:t>区分主执行文件还是被调用的</a:t>
            </a:r>
            <a:r>
              <a:rPr lang="zh-CN" altLang="en-US" b="0" dirty="0" smtClean="0"/>
              <a:t>文件，</a:t>
            </a:r>
            <a:r>
              <a:rPr lang="en-US" altLang="zh-CN" b="0" dirty="0" smtClean="0"/>
              <a:t>Python</a:t>
            </a:r>
            <a:r>
              <a:rPr lang="zh-CN" altLang="en-US" b="0" dirty="0"/>
              <a:t>引入了一个变量</a:t>
            </a:r>
            <a:r>
              <a:rPr lang="en-US" altLang="zh-CN" b="0" dirty="0"/>
              <a:t>__name__</a:t>
            </a:r>
            <a:r>
              <a:rPr lang="zh-CN" altLang="en-US" b="0" dirty="0" smtClean="0"/>
              <a:t>，</a:t>
            </a:r>
            <a:endParaRPr lang="en-US" altLang="zh-CN" b="0" dirty="0" smtClean="0"/>
          </a:p>
          <a:p>
            <a:r>
              <a:rPr lang="zh-CN" altLang="en-US" b="0" dirty="0" smtClean="0"/>
              <a:t>当</a:t>
            </a:r>
            <a:r>
              <a:rPr lang="zh-CN" altLang="en-US" b="0" dirty="0"/>
              <a:t>文件是被调用时，</a:t>
            </a:r>
            <a:r>
              <a:rPr lang="en-US" altLang="zh-CN" b="0" dirty="0"/>
              <a:t>__name__</a:t>
            </a:r>
            <a:r>
              <a:rPr lang="zh-CN" altLang="en-US" b="0" dirty="0"/>
              <a:t>的值为模块</a:t>
            </a:r>
            <a:r>
              <a:rPr lang="zh-CN" altLang="en-US" b="0" dirty="0" smtClean="0"/>
              <a:t>名；</a:t>
            </a:r>
            <a:endParaRPr lang="en-US" altLang="zh-CN" b="0" dirty="0" smtClean="0"/>
          </a:p>
          <a:p>
            <a:r>
              <a:rPr lang="zh-CN" altLang="en-US" b="0" dirty="0" smtClean="0"/>
              <a:t>当</a:t>
            </a:r>
            <a:r>
              <a:rPr lang="zh-CN" altLang="en-US" b="0" dirty="0"/>
              <a:t>文件被执行时，</a:t>
            </a:r>
            <a:r>
              <a:rPr lang="en-US" altLang="zh-CN" b="0" dirty="0"/>
              <a:t>__name__</a:t>
            </a:r>
            <a:r>
              <a:rPr lang="zh-CN" altLang="en-US" b="0" dirty="0" smtClean="0"/>
              <a:t>为</a:t>
            </a:r>
            <a:r>
              <a:rPr lang="en-US" altLang="zh-CN" b="0" dirty="0" smtClean="0"/>
              <a:t>‘__</a:t>
            </a:r>
            <a:r>
              <a:rPr lang="en-US" altLang="zh-CN" b="0" dirty="0"/>
              <a:t>main</a:t>
            </a:r>
            <a:r>
              <a:rPr lang="en-US" altLang="zh-CN" b="0" dirty="0" smtClean="0"/>
              <a:t>__’</a:t>
            </a:r>
            <a:r>
              <a:rPr lang="zh-CN" altLang="en-US" b="0" dirty="0" smtClean="0"/>
              <a:t>；</a:t>
            </a:r>
            <a:endParaRPr lang="en-US" altLang="zh-CN" b="0" dirty="0" smtClean="0"/>
          </a:p>
          <a:p>
            <a:r>
              <a:rPr lang="zh-CN" altLang="en-US" b="0" dirty="0" smtClean="0"/>
              <a:t>见代码示例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代码示例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1.python</a:t>
            </a:r>
            <a:r>
              <a:rPr lang="zh-CN" altLang="en-US" dirty="0" smtClean="0"/>
              <a:t>用缩进方式管理代码，同一缩进量的代码行表示同一级别的代码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每一条语句不需要结束符，一行写多条语句时可用</a:t>
            </a:r>
            <a:r>
              <a:rPr lang="en-US" altLang="zh-CN" dirty="0" smtClean="0"/>
              <a:t>;</a:t>
            </a:r>
            <a:r>
              <a:rPr lang="zh-CN" altLang="en-US" dirty="0" smtClean="0"/>
              <a:t>分开</a:t>
            </a:r>
            <a:endParaRPr lang="en-US" altLang="zh-CN" dirty="0" smtClean="0"/>
          </a:p>
          <a:p>
            <a:r>
              <a:rPr lang="en-US" altLang="zh-CN" dirty="0" smtClean="0"/>
              <a:t>3.python</a:t>
            </a:r>
            <a:r>
              <a:rPr lang="zh-CN" altLang="en-US" dirty="0" smtClean="0"/>
              <a:t>代码的编辑、运行方式：</a:t>
            </a:r>
            <a:r>
              <a:rPr lang="en-US" altLang="zh-CN" dirty="0" err="1" smtClean="0"/>
              <a:t>pycharm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cmd</a:t>
            </a:r>
            <a:endParaRPr lang="en-US" altLang="zh-CN" dirty="0" smtClean="0"/>
          </a:p>
          <a:p>
            <a:r>
              <a:rPr lang="en-US" altLang="zh-CN" dirty="0" smtClean="0"/>
              <a:t>4. =   </a:t>
            </a:r>
            <a:r>
              <a:rPr lang="zh-CN" altLang="en-US" dirty="0" smtClean="0"/>
              <a:t>赋值语句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== </a:t>
            </a:r>
            <a:r>
              <a:rPr lang="zh-CN" altLang="en-US" dirty="0" smtClean="0"/>
              <a:t>判断语句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5. Python</a:t>
            </a:r>
            <a:r>
              <a:rPr lang="zh-CN" altLang="en-US" dirty="0" smtClean="0"/>
              <a:t>基础教程 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www.runoob.com/python/python-tutorial.html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基本数据类型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容器数据类型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流程控制语句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https://momodel.cn/classroom/course/detail?&amp;id=5fd22ac1af9564c826c0c23f&amp;activeKey=info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936" y="692696"/>
            <a:ext cx="8477157" cy="923938"/>
          </a:xfrm>
        </p:spPr>
        <p:txBody>
          <a:bodyPr/>
          <a:lstStyle/>
          <a:p>
            <a:r>
              <a:rPr lang="zh-CN" altLang="en-US" dirty="0" smtClean="0"/>
              <a:t>设置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下载安装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解释器 （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环境）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Cryptography</a:t>
            </a:r>
            <a:r>
              <a:rPr lang="zh-CN" altLang="en-US" dirty="0" smtClean="0"/>
              <a:t>库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pip install cryptography</a:t>
            </a:r>
          </a:p>
          <a:p>
            <a:pPr lvl="1"/>
            <a:r>
              <a:rPr lang="en-US" altLang="zh-CN" dirty="0" smtClean="0"/>
              <a:t>pip install gmpy2   </a:t>
            </a:r>
            <a:r>
              <a:rPr lang="zh-CN" altLang="en-US" dirty="0" smtClean="0"/>
              <a:t>（下载的库版本和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的对应 可能需要</a:t>
            </a:r>
            <a:r>
              <a:rPr lang="en-US" altLang="zh-CN" dirty="0" smtClean="0"/>
              <a:t>wheel</a:t>
            </a:r>
            <a:r>
              <a:rPr lang="zh-CN" altLang="en-US" dirty="0" smtClean="0"/>
              <a:t>文件）</a:t>
            </a:r>
            <a:endParaRPr lang="en-US" altLang="zh-CN" dirty="0" smtClean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古典密码</a:t>
            </a:r>
            <a:r>
              <a:rPr lang="zh-CN" altLang="en-US" dirty="0" smtClean="0"/>
              <a:t>的惟密文攻击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3" y="1846263"/>
            <a:ext cx="7268008" cy="4022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惟密文</a:t>
            </a:r>
            <a:r>
              <a:rPr lang="zh-CN" altLang="en-US" dirty="0" smtClean="0"/>
              <a:t>攻击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单字母频率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3" y="1784618"/>
            <a:ext cx="6669719" cy="453110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24" y="0"/>
            <a:ext cx="119655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惟密文攻击</a:t>
            </a:r>
            <a:r>
              <a:rPr lang="en-US" altLang="zh-CN" dirty="0" smtClean="0"/>
              <a:t>-</a:t>
            </a:r>
            <a:r>
              <a:rPr lang="zh-CN" altLang="en-US" dirty="0"/>
              <a:t>双</a:t>
            </a:r>
            <a:r>
              <a:rPr lang="zh-CN" altLang="en-US" dirty="0" smtClean="0"/>
              <a:t>字母、三字母组合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104" y="1779480"/>
            <a:ext cx="7421555" cy="402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惟密文攻击</a:t>
            </a:r>
            <a:r>
              <a:rPr lang="en-US" altLang="zh-CN" dirty="0" smtClean="0"/>
              <a:t>-</a:t>
            </a:r>
            <a:r>
              <a:rPr lang="zh-CN" altLang="en-US" dirty="0" smtClean="0"/>
              <a:t>统计攻击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2" y="1884679"/>
            <a:ext cx="9725096" cy="39767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惟密文攻击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维吉尼亚密码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53" y="1764070"/>
            <a:ext cx="7878944" cy="43161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古典密码的攻击分析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密钥空间大小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块大小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保留的结构（不被编码的结构）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穷举式攻击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 smtClean="0"/>
              <a:t>编写实现摩斯密码或</a:t>
            </a:r>
            <a:r>
              <a:rPr lang="zh-CN" altLang="en-US" dirty="0"/>
              <a:t>培根</a:t>
            </a:r>
            <a:r>
              <a:rPr lang="zh-CN" altLang="en-US" dirty="0" smtClean="0"/>
              <a:t>密码加密解密的应用程序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gmpy2</a:t>
            </a:r>
            <a:r>
              <a:rPr lang="zh-CN" altLang="en-US" dirty="0" smtClean="0"/>
              <a:t>的安装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GMP</a:t>
            </a:r>
            <a:r>
              <a:rPr lang="zh-CN" altLang="en-US" b="0" dirty="0"/>
              <a:t>（全称是</a:t>
            </a:r>
            <a:r>
              <a:rPr lang="en-US" altLang="zh-CN" b="0" dirty="0"/>
              <a:t>GNU Multiple Precision Arithmetic Library</a:t>
            </a:r>
            <a:r>
              <a:rPr lang="zh-CN" altLang="en-US" b="0" dirty="0"/>
              <a:t>，即</a:t>
            </a:r>
            <a:r>
              <a:rPr lang="en-US" altLang="zh-CN" b="0" dirty="0"/>
              <a:t>GNU</a:t>
            </a:r>
            <a:r>
              <a:rPr lang="zh-CN" altLang="en-US" b="0" dirty="0"/>
              <a:t>高精度算术运算库），它是一个开源的高精度运算库，其中不但有普通的整数、实数、浮点数的高精度运算，还有随机数生成，尤其是提供了非常完备的数论中的运算接口，比如</a:t>
            </a:r>
            <a:r>
              <a:rPr lang="en-US" altLang="zh-CN" b="0" dirty="0"/>
              <a:t>Miller-Rabin</a:t>
            </a:r>
            <a:r>
              <a:rPr lang="zh-CN" altLang="en-US" b="0" dirty="0"/>
              <a:t>素数测试算法、大素数生成、欧几里德算法、求域中元素的逆、</a:t>
            </a:r>
            <a:r>
              <a:rPr lang="en-US" altLang="zh-CN" b="0" dirty="0"/>
              <a:t>Jacobi</a:t>
            </a:r>
            <a:r>
              <a:rPr lang="zh-CN" altLang="en-US" b="0" dirty="0"/>
              <a:t>符号、</a:t>
            </a:r>
            <a:r>
              <a:rPr lang="en-US" altLang="zh-CN" b="0" dirty="0" err="1"/>
              <a:t>legendre</a:t>
            </a:r>
            <a:r>
              <a:rPr lang="zh-CN" altLang="en-US" b="0" dirty="0"/>
              <a:t>符号</a:t>
            </a:r>
            <a:r>
              <a:rPr lang="zh-CN" altLang="en-US" b="0" dirty="0" smtClean="0"/>
              <a:t>等</a:t>
            </a:r>
            <a:endParaRPr lang="en-US" altLang="zh-CN" b="0" dirty="0" smtClean="0"/>
          </a:p>
          <a:p>
            <a:r>
              <a:rPr lang="en-US" altLang="zh-CN" b="0" dirty="0"/>
              <a:t>gmpy2</a:t>
            </a:r>
            <a:r>
              <a:rPr lang="zh-CN" altLang="en-US" b="0" dirty="0"/>
              <a:t>是</a:t>
            </a:r>
            <a:r>
              <a:rPr lang="en-US" altLang="zh-CN" b="0" dirty="0"/>
              <a:t>Python</a:t>
            </a:r>
            <a:r>
              <a:rPr lang="zh-CN" altLang="en-US" b="0" dirty="0"/>
              <a:t>的一个扩展库，是对</a:t>
            </a:r>
            <a:r>
              <a:rPr lang="en-US" altLang="zh-CN" b="0" dirty="0"/>
              <a:t>GMP</a:t>
            </a:r>
            <a:r>
              <a:rPr lang="zh-CN" altLang="en-US" b="0" dirty="0"/>
              <a:t>的封装，它的前身是</a:t>
            </a:r>
            <a:r>
              <a:rPr lang="en-US" altLang="zh-CN" b="0" dirty="0" err="1" smtClean="0"/>
              <a:t>gmpy</a:t>
            </a:r>
            <a:r>
              <a:rPr lang="zh-CN" altLang="en-US" b="0" dirty="0" smtClean="0"/>
              <a:t>。</a:t>
            </a:r>
            <a:endParaRPr lang="en-US" altLang="zh-CN" b="0" dirty="0" smtClean="0"/>
          </a:p>
          <a:p>
            <a:r>
              <a:rPr lang="zh-CN" altLang="en-US" dirty="0" smtClean="0"/>
              <a:t>需要安装和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相同版本的</a:t>
            </a:r>
            <a:r>
              <a:rPr lang="en-US" altLang="zh-CN" dirty="0" smtClean="0"/>
              <a:t>gmpy2</a:t>
            </a:r>
          </a:p>
          <a:p>
            <a:r>
              <a:rPr lang="en-US" altLang="zh-CN" dirty="0" smtClean="0"/>
              <a:t>pip install gmpy2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2003" y="687470"/>
            <a:ext cx="8568950" cy="923938"/>
          </a:xfrm>
        </p:spPr>
        <p:txBody>
          <a:bodyPr/>
          <a:lstStyle/>
          <a:p>
            <a:r>
              <a:rPr lang="zh-CN" altLang="en-US" dirty="0" smtClean="0"/>
              <a:t>古典密码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2003" y="1741470"/>
            <a:ext cx="10120045" cy="449584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古典密码主要通过字符间的置换和代</a:t>
            </a:r>
            <a:r>
              <a:rPr lang="zh-CN" altLang="en-US" sz="2400" dirty="0"/>
              <a:t>（</a:t>
            </a:r>
            <a:r>
              <a:rPr lang="zh-CN" altLang="en-US" sz="2400" dirty="0" smtClean="0"/>
              <a:t>替）换实现。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0" y="2125732"/>
            <a:ext cx="9693757" cy="372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Caesar</a:t>
            </a:r>
            <a:r>
              <a:rPr lang="zh-CN" altLang="en-US" dirty="0" smtClean="0"/>
              <a:t>密码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0" y="1550388"/>
            <a:ext cx="10557739" cy="4702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Caesar</a:t>
            </a:r>
            <a:r>
              <a:rPr lang="zh-CN" altLang="en-US" dirty="0" smtClean="0"/>
              <a:t>密码示例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1921267"/>
            <a:ext cx="9707631" cy="3457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仿射密码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2" y="1883555"/>
            <a:ext cx="9320281" cy="39481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仿射密码示例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27" y="1892496"/>
            <a:ext cx="4871128" cy="4022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单表代换密码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1835989"/>
            <a:ext cx="9101552" cy="4022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单表代换密码示例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4" y="1846263"/>
            <a:ext cx="8240727" cy="4022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回顾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850</Words>
  <Application>Microsoft Office PowerPoint</Application>
  <PresentationFormat>宽屏</PresentationFormat>
  <Paragraphs>87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回顾</vt:lpstr>
      <vt:lpstr>第1章 古典密码学编程</vt:lpstr>
      <vt:lpstr>设置Python环境</vt:lpstr>
      <vt:lpstr>古典密码</vt:lpstr>
      <vt:lpstr>Caesar密码</vt:lpstr>
      <vt:lpstr>Caesar密码示例</vt:lpstr>
      <vt:lpstr>仿射密码</vt:lpstr>
      <vt:lpstr>仿射密码示例</vt:lpstr>
      <vt:lpstr>单表代换密码</vt:lpstr>
      <vt:lpstr>单表代换密码示例</vt:lpstr>
      <vt:lpstr>多表代换密码</vt:lpstr>
      <vt:lpstr>多表代换密码-示例</vt:lpstr>
      <vt:lpstr>置换密码</vt:lpstr>
      <vt:lpstr>置换密码示例</vt:lpstr>
      <vt:lpstr>代码实现1—生成代换表</vt:lpstr>
      <vt:lpstr>编程基本知识点—函数</vt:lpstr>
      <vt:lpstr>函数、模块和包</vt:lpstr>
      <vt:lpstr>PowerPoint 演示文稿</vt:lpstr>
      <vt:lpstr>main()函数</vt:lpstr>
      <vt:lpstr>代码示例分析</vt:lpstr>
      <vt:lpstr>古典密码的惟密文攻击</vt:lpstr>
      <vt:lpstr>惟密文攻击—单字母频率</vt:lpstr>
      <vt:lpstr>惟密文攻击-双字母、三字母组合</vt:lpstr>
      <vt:lpstr>惟密文攻击-统计攻击</vt:lpstr>
      <vt:lpstr>惟密文攻击—维吉尼亚密码</vt:lpstr>
      <vt:lpstr>古典密码的攻击分析</vt:lpstr>
      <vt:lpstr>课后练习</vt:lpstr>
      <vt:lpstr>gmpy2的安装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密码学</dc:title>
  <dc:creator>jyl</dc:creator>
  <cp:lastModifiedBy>jyl</cp:lastModifiedBy>
  <cp:revision>60</cp:revision>
  <dcterms:created xsi:type="dcterms:W3CDTF">2021-08-06T08:36:00Z</dcterms:created>
  <dcterms:modified xsi:type="dcterms:W3CDTF">2021-09-24T03:59:30Z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AD7DF35911EA4530A28C2D8E7D3DF2DD</vt:lpwstr>
  </property>
  <property fmtid="{D5CDD505-2E9C-101B-9397-08002B2CF9AE}" pid="3" name="KSOProductBuildVer">
    <vt:lpwstr>2052-11.1.0.10700</vt:lpwstr>
  </property>
</Properties>
</file>